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  <p:sldMasterId id="2147483666" r:id="rId3"/>
    <p:sldMasterId id="2147483667" r:id="rId4"/>
    <p:sldMasterId id="2147483668" r:id="rId5"/>
    <p:sldMasterId id="2147483669" r:id="rId6"/>
  </p:sldMasterIdLst>
  <p:notesMasterIdLst>
    <p:notesMasterId r:id="rId35"/>
  </p:notesMasterIdLst>
  <p:sldIdLst>
    <p:sldId id="282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3" r:id="rId34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Times" panose="02020603050405020304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4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7.fntdata"/><Relationship Id="rId47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1.fntdata"/><Relationship Id="rId49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22512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19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309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5128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4830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8278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054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51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948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263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930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360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617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328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5904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238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143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990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154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78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21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41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30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205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42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0416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63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4747418" y="2156618"/>
            <a:ext cx="582136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556419" y="175419"/>
            <a:ext cx="5821362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2324099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11" name="Shape 11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rgbClr val="F0F0F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83" name="Shape 83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rgbClr val="F0F0F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104" name="Shape 104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rgbClr val="F0F0F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Shape 117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118" name="Shape 118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rgbClr val="F0F0F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Shape 131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132" name="Shape 132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rgbClr val="F0F0F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146" name="Shape 146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rgbClr val="F0F0F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7.xml"/><Relationship Id="rId18" Type="http://schemas.openxmlformats.org/officeDocument/2006/relationships/hyperlink" Target="slide24.xml" TargetMode="External"/><Relationship Id="rId26" Type="http://schemas.openxmlformats.org/officeDocument/2006/relationships/hyperlink" Target="slide20.xml" TargetMode="External"/><Relationship Id="rId39" Type="http://schemas.openxmlformats.org/officeDocument/2006/relationships/slide" Target="slide14.xml"/><Relationship Id="rId3" Type="http://schemas.openxmlformats.org/officeDocument/2006/relationships/slide" Target="slide3.xml"/><Relationship Id="rId21" Type="http://schemas.openxmlformats.org/officeDocument/2006/relationships/slide" Target="slide23.xml"/><Relationship Id="rId34" Type="http://schemas.openxmlformats.org/officeDocument/2006/relationships/hyperlink" Target="slide16.xml" TargetMode="External"/><Relationship Id="rId42" Type="http://schemas.openxmlformats.org/officeDocument/2006/relationships/hyperlink" Target="slide12.xml" TargetMode="External"/><Relationship Id="rId47" Type="http://schemas.openxmlformats.org/officeDocument/2006/relationships/slide" Target="slide10.xml"/><Relationship Id="rId50" Type="http://schemas.openxmlformats.org/officeDocument/2006/relationships/hyperlink" Target="slide8.xml" TargetMode="External"/><Relationship Id="rId7" Type="http://schemas.openxmlformats.org/officeDocument/2006/relationships/slide" Target="slide5.xml"/><Relationship Id="rId12" Type="http://schemas.openxmlformats.org/officeDocument/2006/relationships/hyperlink" Target="slide6.xml" TargetMode="External"/><Relationship Id="rId17" Type="http://schemas.openxmlformats.org/officeDocument/2006/relationships/slide" Target="slide25.xml"/><Relationship Id="rId25" Type="http://schemas.openxmlformats.org/officeDocument/2006/relationships/slide" Target="slide21.xml"/><Relationship Id="rId33" Type="http://schemas.openxmlformats.org/officeDocument/2006/relationships/slide" Target="slide17.xml"/><Relationship Id="rId38" Type="http://schemas.openxmlformats.org/officeDocument/2006/relationships/hyperlink" Target="slide14.xml" TargetMode="External"/><Relationship Id="rId46" Type="http://schemas.openxmlformats.org/officeDocument/2006/relationships/hyperlink" Target="slide10.xml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slide25.xml" TargetMode="External"/><Relationship Id="rId20" Type="http://schemas.openxmlformats.org/officeDocument/2006/relationships/hyperlink" Target="slide23.xml" TargetMode="External"/><Relationship Id="rId29" Type="http://schemas.openxmlformats.org/officeDocument/2006/relationships/slide" Target="slide19.xml"/><Relationship Id="rId41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slide3.xml" TargetMode="External"/><Relationship Id="rId11" Type="http://schemas.openxmlformats.org/officeDocument/2006/relationships/slide" Target="slide7.xml"/><Relationship Id="rId24" Type="http://schemas.openxmlformats.org/officeDocument/2006/relationships/hyperlink" Target="slide21.xml" TargetMode="External"/><Relationship Id="rId32" Type="http://schemas.openxmlformats.org/officeDocument/2006/relationships/hyperlink" Target="slide17.xml" TargetMode="External"/><Relationship Id="rId37" Type="http://schemas.openxmlformats.org/officeDocument/2006/relationships/slide" Target="slide15.xml"/><Relationship Id="rId40" Type="http://schemas.openxmlformats.org/officeDocument/2006/relationships/hyperlink" Target="slide13.xml" TargetMode="External"/><Relationship Id="rId45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26.xml"/><Relationship Id="rId23" Type="http://schemas.openxmlformats.org/officeDocument/2006/relationships/slide" Target="slide22.xml"/><Relationship Id="rId28" Type="http://schemas.openxmlformats.org/officeDocument/2006/relationships/hyperlink" Target="slide19.xml" TargetMode="External"/><Relationship Id="rId36" Type="http://schemas.openxmlformats.org/officeDocument/2006/relationships/hyperlink" Target="slide15.xml" TargetMode="External"/><Relationship Id="rId49" Type="http://schemas.openxmlformats.org/officeDocument/2006/relationships/slide" Target="slide9.xml"/><Relationship Id="rId10" Type="http://schemas.openxmlformats.org/officeDocument/2006/relationships/hyperlink" Target="slide5.xml" TargetMode="External"/><Relationship Id="rId19" Type="http://schemas.openxmlformats.org/officeDocument/2006/relationships/slide" Target="slide24.xml"/><Relationship Id="rId31" Type="http://schemas.openxmlformats.org/officeDocument/2006/relationships/slide" Target="slide18.xml"/><Relationship Id="rId44" Type="http://schemas.openxmlformats.org/officeDocument/2006/relationships/hyperlink" Target="slide11.xml" TargetMode="External"/><Relationship Id="rId52" Type="http://schemas.openxmlformats.org/officeDocument/2006/relationships/hyperlink" Target="slide7.xml" TargetMode="External"/><Relationship Id="rId4" Type="http://schemas.openxmlformats.org/officeDocument/2006/relationships/hyperlink" Target="slide2.xml" TargetMode="External"/><Relationship Id="rId9" Type="http://schemas.openxmlformats.org/officeDocument/2006/relationships/slide" Target="slide6.xml"/><Relationship Id="rId14" Type="http://schemas.openxmlformats.org/officeDocument/2006/relationships/hyperlink" Target="slide26.xml" TargetMode="External"/><Relationship Id="rId22" Type="http://schemas.openxmlformats.org/officeDocument/2006/relationships/hyperlink" Target="slide22.xml" TargetMode="External"/><Relationship Id="rId27" Type="http://schemas.openxmlformats.org/officeDocument/2006/relationships/slide" Target="slide20.xml"/><Relationship Id="rId30" Type="http://schemas.openxmlformats.org/officeDocument/2006/relationships/hyperlink" Target="slide18.xml" TargetMode="External"/><Relationship Id="rId35" Type="http://schemas.openxmlformats.org/officeDocument/2006/relationships/slide" Target="slide16.xml"/><Relationship Id="rId43" Type="http://schemas.openxmlformats.org/officeDocument/2006/relationships/slide" Target="slide12.xml"/><Relationship Id="rId48" Type="http://schemas.openxmlformats.org/officeDocument/2006/relationships/hyperlink" Target="slide9.xml" TargetMode="External"/><Relationship Id="rId8" Type="http://schemas.openxmlformats.org/officeDocument/2006/relationships/hyperlink" Target="slide4.xml" TargetMode="External"/><Relationship Id="rId51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E7CD-B36C-42E4-9B63-5447DC8EC3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512" y="3046741"/>
            <a:ext cx="8229600" cy="1516062"/>
          </a:xfrm>
        </p:spPr>
        <p:txBody>
          <a:bodyPr/>
          <a:lstStyle/>
          <a:p>
            <a:r>
              <a:rPr lang="fr-CA" sz="6000" dirty="0">
                <a:latin typeface="Berlin Sans FB Demi" panose="020E0802020502020306" pitchFamily="34" charset="0"/>
              </a:rPr>
              <a:t>JEOPARDY</a:t>
            </a:r>
            <a:br>
              <a:rPr lang="fr-CA" dirty="0"/>
            </a:br>
            <a:endParaRPr lang="fr-CA" dirty="0"/>
          </a:p>
        </p:txBody>
      </p:sp>
      <p:pic>
        <p:nvPicPr>
          <p:cNvPr id="3" name="Jeopardy-theme-song">
            <a:hlinkClick r:id="" action="ppaction://media"/>
            <a:extLst>
              <a:ext uri="{FF2B5EF4-FFF2-40B4-BE49-F238E27FC236}">
                <a16:creationId xmlns:a16="http://schemas.microsoft.com/office/drawing/2014/main" id="{00AA1149-C3F5-4320-8A9C-7EFA3A9506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439" y="61633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2.Les </a:t>
            </a:r>
            <a:r>
              <a:rPr lang="en-US" sz="4400" b="0" i="0" u="none" strike="noStrike" cap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personnes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importantes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$300</a:t>
            </a:r>
          </a:p>
        </p:txBody>
      </p:sp>
      <p:sp>
        <p:nvSpPr>
          <p:cNvPr id="255" name="Shape 255">
            <a:hlinkClick r:id="rId3" action="ppaction://hlinksldjump"/>
          </p:cNvPr>
          <p:cNvSpPr/>
          <p:nvPr/>
        </p:nvSpPr>
        <p:spPr>
          <a:xfrm>
            <a:off x="8107052" y="6033155"/>
            <a:ext cx="808348" cy="5962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228600" y="1966119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Combien de divisions électorales sont dans La Chambre des communes?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lang="fr-CA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167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13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308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57200" y="53721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Réponse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C) 308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dirty="0"/>
              <a:t>.Les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importantes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$400</a:t>
            </a:r>
          </a:p>
        </p:txBody>
      </p:sp>
      <p:sp>
        <p:nvSpPr>
          <p:cNvPr id="263" name="Shape 263">
            <a:hlinkClick r:id="rId3" action="ppaction://hlinksldjump"/>
          </p:cNvPr>
          <p:cNvSpPr/>
          <p:nvPr/>
        </p:nvSpPr>
        <p:spPr>
          <a:xfrm>
            <a:off x="7975076" y="5995447"/>
            <a:ext cx="940324" cy="63395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Quel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sont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fonctions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gouverneur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general?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signer les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projets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loi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avant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qu’ils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ne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deviennen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force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loi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procèder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à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l’ouverture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et à la fermeture du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Parlement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Prononcer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discours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trône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D)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représenter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tous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citoyens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 Canada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Tous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réponses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1673257" y="6108569"/>
            <a:ext cx="6433795" cy="21728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Reponse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E) 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A, B, C, D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2.Les </a:t>
            </a:r>
            <a:r>
              <a:rPr lang="en-US" sz="4400" b="0" i="0" u="none" strike="noStrike" cap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personnes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importantes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$500</a:t>
            </a:r>
          </a:p>
        </p:txBody>
      </p:sp>
      <p:sp>
        <p:nvSpPr>
          <p:cNvPr id="271" name="Shape 271">
            <a:hlinkClick r:id="rId3" action="ppaction://hlinksldjump"/>
          </p:cNvPr>
          <p:cNvSpPr/>
          <p:nvPr/>
        </p:nvSpPr>
        <p:spPr>
          <a:xfrm>
            <a:off x="7956223" y="5901179"/>
            <a:ext cx="959177" cy="72822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325225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Qui est notre gouverneur général du Canada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lang="fr-CA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Jocelyne Roy-Vienneau</a:t>
            </a:r>
            <a:b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Julie Payette</a:t>
            </a:r>
            <a:b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Kim Campbell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1503575" y="5036270"/>
            <a:ext cx="635838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Reponse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B) Julie Payette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3.Les Droits et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Responsabilités</a:t>
            </a: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- $100</a:t>
            </a:r>
          </a:p>
        </p:txBody>
      </p:sp>
      <p:sp>
        <p:nvSpPr>
          <p:cNvPr id="279" name="Shape 279">
            <a:hlinkClick r:id="rId3" action="ppaction://hlinksldjump"/>
          </p:cNvPr>
          <p:cNvSpPr/>
          <p:nvPr/>
        </p:nvSpPr>
        <p:spPr>
          <a:xfrm>
            <a:off x="7984503" y="6004874"/>
            <a:ext cx="930897" cy="6245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457200" y="1981201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	</a:t>
            </a: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Quelle </a:t>
            </a:r>
            <a:r>
              <a:rPr lang="fr-CA" sz="2800" u="sng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n’est pas</a:t>
            </a: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un droit de l’homme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</a:pPr>
            <a:endParaRPr lang="fr-CA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Droit a l’éducation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Droit a une nationalité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Droit à la soins de santé gratuite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457200" y="4974604"/>
            <a:ext cx="7451889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Réponse: C) Droit à la soins de santé gratuite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3.</a:t>
            </a:r>
            <a:r>
              <a:rPr lang="en-US"/>
              <a:t>Les Droits et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Responsabilités</a:t>
            </a: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$200</a:t>
            </a:r>
          </a:p>
        </p:txBody>
      </p:sp>
      <p:sp>
        <p:nvSpPr>
          <p:cNvPr id="287" name="Shape 287">
            <a:hlinkClick r:id="rId3" action="ppaction://hlinksldjump"/>
          </p:cNvPr>
          <p:cNvSpPr/>
          <p:nvPr/>
        </p:nvSpPr>
        <p:spPr>
          <a:xfrm>
            <a:off x="7975076" y="5891753"/>
            <a:ext cx="940324" cy="7376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457200" y="207154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Qu'est-ce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c'est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droit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canadien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</a:pP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Liberté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circulation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Le droit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connaître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loi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Le droit du bien-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être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gouvernement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457200" y="4724401"/>
            <a:ext cx="7678132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A)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Liberté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circulation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3.</a:t>
            </a:r>
            <a:r>
              <a:rPr lang="en-US"/>
              <a:t>Les Droits et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Responsabilités</a:t>
            </a: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$300</a:t>
            </a:r>
          </a:p>
        </p:txBody>
      </p:sp>
      <p:sp>
        <p:nvSpPr>
          <p:cNvPr id="295" name="Shape 295">
            <a:hlinkClick r:id="rId3" action="ppaction://hlinksldjump"/>
          </p:cNvPr>
          <p:cNvSpPr/>
          <p:nvPr/>
        </p:nvSpPr>
        <p:spPr>
          <a:xfrm>
            <a:off x="7918515" y="5910606"/>
            <a:ext cx="996885" cy="7187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457200" y="230721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Quand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les droits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l'homme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ont-ils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été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établis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1948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1955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1921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532614" y="4820239"/>
            <a:ext cx="7310487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A) 1948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3.Les Droits et 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Responsabilités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$400</a:t>
            </a:r>
          </a:p>
        </p:txBody>
      </p:sp>
      <p:sp>
        <p:nvSpPr>
          <p:cNvPr id="303" name="Shape 303">
            <a:hlinkClick r:id="rId3" action="ppaction://hlinksldjump"/>
          </p:cNvPr>
          <p:cNvSpPr/>
          <p:nvPr/>
        </p:nvSpPr>
        <p:spPr>
          <a:xfrm>
            <a:off x="7984503" y="5910606"/>
            <a:ext cx="930897" cy="7187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457200" y="2061462"/>
            <a:ext cx="8790495" cy="2897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Quelle </a:t>
            </a:r>
            <a:r>
              <a:rPr lang="fr-CA" sz="2400" u="sng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n’est pas</a:t>
            </a:r>
            <a:r>
              <a:rPr lang="fr-CA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une responsabilité Canadienne?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</a:pPr>
            <a:endParaRPr lang="fr-CA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Comprendre les systèmes politiques sociales et économiques du Canada dans un contexte international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Étudier des questions de droits de la personne et reconnaître des formes de discrimination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sait à propos de la soins de santé dans le Canada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228600" y="5114381"/>
            <a:ext cx="7473100" cy="1814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C)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sait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à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soins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santé dans le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3.</a:t>
            </a:r>
            <a:r>
              <a:rPr lang="en-US"/>
              <a:t>Les Droits et </a:t>
            </a:r>
            <a:br>
              <a:rPr lang="en-US"/>
            </a:br>
            <a:r>
              <a:rPr lang="en-US"/>
              <a:t>Responsabilités</a:t>
            </a: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$500</a:t>
            </a:r>
          </a:p>
        </p:txBody>
      </p:sp>
      <p:sp>
        <p:nvSpPr>
          <p:cNvPr id="311" name="Shape 311">
            <a:hlinkClick r:id="rId3" action="ppaction://hlinksldjump"/>
          </p:cNvPr>
          <p:cNvSpPr/>
          <p:nvPr/>
        </p:nvSpPr>
        <p:spPr>
          <a:xfrm>
            <a:off x="7965649" y="5938887"/>
            <a:ext cx="949751" cy="690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457200" y="1981201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Qui as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écrit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Déclaration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droits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l’homme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</a:pP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Raoul Wallenberg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John Humphrey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John A. Macdonald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457200" y="5181600"/>
            <a:ext cx="7508449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B) John Humphrey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/>
              <a:t>.Citoyenneté</a:t>
            </a: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$100</a:t>
            </a:r>
          </a:p>
        </p:txBody>
      </p:sp>
      <p:sp>
        <p:nvSpPr>
          <p:cNvPr id="319" name="Shape 319">
            <a:hlinkClick r:id="rId3" action="ppaction://hlinksldjump"/>
          </p:cNvPr>
          <p:cNvSpPr/>
          <p:nvPr/>
        </p:nvSpPr>
        <p:spPr>
          <a:xfrm>
            <a:off x="8031637" y="5986021"/>
            <a:ext cx="883763" cy="643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457200" y="2156619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Combien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temps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devrais-tu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vivre au Canada pour prendre le test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citoyenneté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4 du 6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ans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2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ans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5 du 10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ans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457200" y="48768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A) 4 du 6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ans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/>
              <a:t>.Citoyenneté</a:t>
            </a: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$200</a:t>
            </a:r>
          </a:p>
        </p:txBody>
      </p:sp>
      <p:sp>
        <p:nvSpPr>
          <p:cNvPr id="327" name="Shape 327">
            <a:hlinkClick r:id="rId3" action="ppaction://hlinksldjump"/>
          </p:cNvPr>
          <p:cNvSpPr/>
          <p:nvPr/>
        </p:nvSpPr>
        <p:spPr>
          <a:xfrm>
            <a:off x="7984503" y="6023728"/>
            <a:ext cx="930897" cy="60567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685800" y="215324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Quelles sont les trois catégories d’immigrants?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famille, économique, indépendant.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refugié, famille, humanitaire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indépendant, famille, refugié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914400" y="4870042"/>
            <a:ext cx="7334054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Réponse: C) indépendant, famille, refugié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78090" y="198439"/>
            <a:ext cx="8229600" cy="487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Jeopardy</a:t>
            </a:r>
          </a:p>
        </p:txBody>
      </p:sp>
      <p:sp>
        <p:nvSpPr>
          <p:cNvPr id="163" name="Shape 163"/>
          <p:cNvSpPr/>
          <p:nvPr/>
        </p:nvSpPr>
        <p:spPr>
          <a:xfrm>
            <a:off x="4572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$100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5334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1. </a:t>
            </a:r>
            <a:r>
              <a:rPr lang="en-US" sz="1400" b="0" i="0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Gouvernement</a:t>
            </a:r>
            <a:endParaRPr lang="en-US" sz="1400" b="0" i="0" u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1400" b="0" i="0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Canadien</a:t>
            </a:r>
            <a:r>
              <a:rPr lang="en-US" sz="24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165" name="Shape 165"/>
          <p:cNvSpPr/>
          <p:nvPr/>
        </p:nvSpPr>
        <p:spPr>
          <a:xfrm>
            <a:off x="21336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2. Les </a:t>
            </a:r>
            <a:r>
              <a:rPr lang="en-US" sz="1400" b="0" i="0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personnes</a:t>
            </a:r>
            <a:r>
              <a:rPr lang="en-US" sz="14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1400" b="0" i="0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Importantes</a:t>
            </a:r>
            <a:r>
              <a:rPr lang="en-US" sz="14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</a:t>
            </a:r>
          </a:p>
        </p:txBody>
      </p:sp>
      <p:sp>
        <p:nvSpPr>
          <p:cNvPr id="166" name="Shape 166"/>
          <p:cNvSpPr/>
          <p:nvPr/>
        </p:nvSpPr>
        <p:spPr>
          <a:xfrm>
            <a:off x="38100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3. Les droits et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1400" b="0" i="0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resposabilités</a:t>
            </a:r>
            <a:endParaRPr lang="en-US" sz="1400" b="0" i="0" u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54102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4. </a:t>
            </a:r>
            <a:r>
              <a:rPr lang="en-US" sz="1400" b="0" i="0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Citoyenneté</a:t>
            </a:r>
            <a:endParaRPr lang="en-US" sz="1400" b="0" i="0" u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70866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5. Identité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Canadienne </a:t>
            </a:r>
          </a:p>
        </p:txBody>
      </p:sp>
      <p:sp>
        <p:nvSpPr>
          <p:cNvPr id="169" name="Shape 169"/>
          <p:cNvSpPr/>
          <p:nvPr/>
        </p:nvSpPr>
        <p:spPr>
          <a:xfrm>
            <a:off x="4572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 action="ppaction://hlinksldjump"/>
              </a:rPr>
              <a:t>$200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6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4572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7" action="ppaction://hlinksldjump"/>
              </a:rPr>
              <a:t>$300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8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4572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9" action="ppaction://hlinksldjump"/>
              </a:rPr>
              <a:t>$400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1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4572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1" action="ppaction://hlinksldjump"/>
              </a:rPr>
              <a:t>$500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12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70866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3" action="ppaction://hlinksldjump"/>
              </a:rPr>
              <a:t>$500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14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0866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5" action="ppaction://hlinksldjump"/>
              </a:rPr>
              <a:t>$400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16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0866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7" action="ppaction://hlinksldjump"/>
              </a:rPr>
              <a:t>$300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18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70866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9" action="ppaction://hlinksldjump"/>
              </a:rPr>
              <a:t>$200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20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70866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21" action="ppaction://hlinksldjump"/>
              </a:rPr>
              <a:t>$100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22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54102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23" action="ppaction://hlinksldjump"/>
              </a:rPr>
              <a:t>$500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24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54102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25" action="ppaction://hlinksldjump"/>
              </a:rPr>
              <a:t>$400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26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54102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27" action="ppaction://hlinksldjump"/>
              </a:rPr>
              <a:t>$300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28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54102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29" action="ppaction://hlinksldjump"/>
              </a:rPr>
              <a:t>$200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30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54102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1" action="ppaction://hlinksldjump"/>
              </a:rPr>
              <a:t>$100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32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8100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3" action="ppaction://hlinksldjump"/>
              </a:rPr>
              <a:t>$500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34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38100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5" action="ppaction://hlinksldjump"/>
              </a:rPr>
              <a:t>$400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36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38100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7" action="ppaction://hlinksldjump"/>
              </a:rPr>
              <a:t>$300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38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38100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9" action="ppaction://hlinksldjump"/>
              </a:rPr>
              <a:t>$200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0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38100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1" action="ppaction://hlinksldjump"/>
              </a:rPr>
              <a:t>$100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2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1336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3" action="ppaction://hlinksldjump"/>
              </a:rPr>
              <a:t>$500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4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21336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5" action="ppaction://hlinksldjump"/>
              </a:rPr>
              <a:t>$400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6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21336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7" action="ppaction://hlinksldjump"/>
              </a:rPr>
              <a:t>$300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8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1336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9" action="ppaction://hlinksldjump"/>
              </a:rPr>
              <a:t>$200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50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1336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1" action="ppaction://hlinksldjump"/>
              </a:rPr>
              <a:t>$100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52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/>
              <a:t>.Citoyenneté</a:t>
            </a: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$300</a:t>
            </a:r>
          </a:p>
        </p:txBody>
      </p:sp>
      <p:sp>
        <p:nvSpPr>
          <p:cNvPr id="335" name="Shape 335">
            <a:hlinkClick r:id="rId3" action="ppaction://hlinksldjump"/>
          </p:cNvPr>
          <p:cNvSpPr/>
          <p:nvPr/>
        </p:nvSpPr>
        <p:spPr>
          <a:xfrm>
            <a:off x="8144759" y="5986021"/>
            <a:ext cx="770641" cy="643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Quel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u="sng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n'est</a:t>
            </a:r>
            <a:r>
              <a:rPr lang="en-US" sz="2800" u="sng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critère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pour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devenir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citoyen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canadien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Parler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Angles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ou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Francais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Connaître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l'histoire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 Canada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Vécu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au Canada au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moins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10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ans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334652" y="4905081"/>
            <a:ext cx="7810107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C)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Vécu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au Canada au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moins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10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ans</a:t>
            </a:r>
            <a:b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4</a:t>
            </a: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.Citoyenneté - $400</a:t>
            </a:r>
          </a:p>
        </p:txBody>
      </p:sp>
      <p:sp>
        <p:nvSpPr>
          <p:cNvPr id="343" name="Shape 343">
            <a:hlinkClick r:id="rId3" action="ppaction://hlinksldjump"/>
          </p:cNvPr>
          <p:cNvSpPr/>
          <p:nvPr/>
        </p:nvSpPr>
        <p:spPr>
          <a:xfrm>
            <a:off x="8012784" y="5938887"/>
            <a:ext cx="902616" cy="690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362932" y="2140669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processus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qui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consiste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à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devinir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citoyen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d’un pays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où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n’est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pas né?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Immigration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Naturalisation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Serment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citoyenneté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457200" y="5181600"/>
            <a:ext cx="7649852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B)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Naturalisation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4.Citoyenneté - $500</a:t>
            </a:r>
          </a:p>
        </p:txBody>
      </p:sp>
      <p:sp>
        <p:nvSpPr>
          <p:cNvPr id="351" name="Shape 351">
            <a:hlinkClick r:id="rId3" action="ppaction://hlinksldjump"/>
          </p:cNvPr>
          <p:cNvSpPr/>
          <p:nvPr/>
        </p:nvSpPr>
        <p:spPr>
          <a:xfrm>
            <a:off x="8069344" y="5986021"/>
            <a:ext cx="846056" cy="643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457200" y="1447801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Qu'est-ce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c'est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serment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citoyenneté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</a:pP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27660"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Je jure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fidélité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sincère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allégeance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à Sa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Majesté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la Reine Elizabeth II,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reine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d'Angleterre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à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héritiers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successeurs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et je jure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d'observer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fidèlement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les droits et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responsabilités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 Canada et de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remplir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obligations de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citoyen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mondiale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marL="342900" marR="0" lvl="0" indent="-327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Je jure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fidélité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sincère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allégeance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à Sa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Majesté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la Reine Elizabeth II,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reine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 Canada, à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héritiers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successeurs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et je jure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d'observer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fidèlement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lois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 Canada et de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remplir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loyalement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obligations de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citoyen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canadien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marR="0" lvl="0" indent="-327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C)Je jure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fidélité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sincère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allégeance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à la Reine Elizabeth II,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reine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 Commonwealth, à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héritiers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successeurs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et je jure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d'observer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fidèlement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lois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 Canada et de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remplir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loyalement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obligations de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citoyen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canadien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b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5425126" y="6187389"/>
            <a:ext cx="2917596" cy="19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5.</a:t>
            </a:r>
            <a:r>
              <a:rPr lang="en-US" dirty="0"/>
              <a:t>Identité Canadienne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$100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457200" y="2293937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charte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Canadienne des droits et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libertés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fait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qoui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</a:pP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Confederation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Constitution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Commemoration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457200" y="5372100"/>
            <a:ext cx="5905893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B) Constitution</a:t>
            </a:r>
          </a:p>
        </p:txBody>
      </p:sp>
      <p:sp>
        <p:nvSpPr>
          <p:cNvPr id="7" name="Shape 343">
            <a:hlinkClick r:id="rId3" action="ppaction://hlinksldjump"/>
            <a:extLst>
              <a:ext uri="{FF2B5EF4-FFF2-40B4-BE49-F238E27FC236}">
                <a16:creationId xmlns:a16="http://schemas.microsoft.com/office/drawing/2014/main" id="{E7AAE4D5-DE96-4B1B-88FB-57C3A74978D4}"/>
              </a:ext>
            </a:extLst>
          </p:cNvPr>
          <p:cNvSpPr/>
          <p:nvPr/>
        </p:nvSpPr>
        <p:spPr>
          <a:xfrm>
            <a:off x="7984503" y="6004874"/>
            <a:ext cx="930897" cy="6245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1814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5.</a:t>
            </a:r>
            <a:r>
              <a:rPr lang="en-US" dirty="0"/>
              <a:t>Identité Canadienne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$200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457200" y="1348034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Quelle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n’est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dimension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principale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citoyenneté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</a:pP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ts val="2720"/>
            </a:pPr>
            <a:r>
              <a:rPr lang="en-US" sz="28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A) </a:t>
            </a:r>
            <a:r>
              <a:rPr lang="fr-CA" sz="2800" dirty="0">
                <a:solidFill>
                  <a:schemeClr val="tx1"/>
                </a:solidFill>
              </a:rPr>
              <a:t>Le citoyen porte certains droits et responsabilités à son pays.</a:t>
            </a:r>
          </a:p>
          <a:p>
            <a:pPr marL="342900" lvl="0" indent="-34290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ts val="2720"/>
            </a:pPr>
            <a:r>
              <a:rPr lang="fr-CA" sz="2800" dirty="0">
                <a:solidFill>
                  <a:schemeClr val="tx1"/>
                </a:solidFill>
              </a:rPr>
              <a:t>B) Un citoyen est celui qui participe à la vie sociale de communité </a:t>
            </a:r>
          </a:p>
          <a:p>
            <a:pPr marL="342900" lvl="0" indent="-34290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ts val="2720"/>
            </a:pPr>
            <a:r>
              <a:rPr lang="fr-CA" sz="2800" dirty="0">
                <a:solidFill>
                  <a:schemeClr val="tx1"/>
                </a:solidFill>
              </a:rPr>
              <a:t>C) Un citoyen possède une identité de lui même comme une membre du pays et de la société où il vit.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457200" y="5687505"/>
            <a:ext cx="7744120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B) Un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citoyen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celui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qui participle à la vie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sociale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communité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Shape 343">
            <a:hlinkClick r:id="rId3" action="ppaction://hlinksldjump"/>
            <a:extLst>
              <a:ext uri="{FF2B5EF4-FFF2-40B4-BE49-F238E27FC236}">
                <a16:creationId xmlns:a16="http://schemas.microsoft.com/office/drawing/2014/main" id="{D802788F-CB27-464C-91C8-62DD70EDFE2C}"/>
              </a:ext>
            </a:extLst>
          </p:cNvPr>
          <p:cNvSpPr/>
          <p:nvPr/>
        </p:nvSpPr>
        <p:spPr>
          <a:xfrm>
            <a:off x="8078771" y="6052008"/>
            <a:ext cx="836629" cy="5773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dirty="0"/>
              <a:t>5.Identité Canadienne 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- $300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fr-CA" sz="2800" dirty="0"/>
              <a:t>Une obligation ou nécessité morale de répondre et de se porter garant de ses actions ou de celles des autres.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Liberté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Droit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Responsabité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457200" y="5063766"/>
            <a:ext cx="706539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Response: B) Federal</a:t>
            </a:r>
          </a:p>
        </p:txBody>
      </p:sp>
      <p:sp>
        <p:nvSpPr>
          <p:cNvPr id="6" name="Shape 343">
            <a:hlinkClick r:id="rId3" action="ppaction://hlinksldjump"/>
            <a:extLst>
              <a:ext uri="{FF2B5EF4-FFF2-40B4-BE49-F238E27FC236}">
                <a16:creationId xmlns:a16="http://schemas.microsoft.com/office/drawing/2014/main" id="{90067A74-783E-4006-B557-8A3EF56C70F9}"/>
              </a:ext>
            </a:extLst>
          </p:cNvPr>
          <p:cNvSpPr/>
          <p:nvPr/>
        </p:nvSpPr>
        <p:spPr>
          <a:xfrm>
            <a:off x="7946796" y="5986021"/>
            <a:ext cx="968604" cy="643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5.</a:t>
            </a:r>
            <a:r>
              <a:rPr lang="en-US" dirty="0"/>
              <a:t>Identité Canadienne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$400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Quand est-ce que le lois official d’immigration a changer en faveur d’acceptation des réfugiés?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endParaRPr lang="fr-CA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1977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1945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1947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457200" y="4820239"/>
            <a:ext cx="7687559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C) 1947</a:t>
            </a:r>
          </a:p>
        </p:txBody>
      </p:sp>
      <p:sp>
        <p:nvSpPr>
          <p:cNvPr id="6" name="Shape 343">
            <a:hlinkClick r:id="rId3" action="ppaction://hlinksldjump"/>
            <a:extLst>
              <a:ext uri="{FF2B5EF4-FFF2-40B4-BE49-F238E27FC236}">
                <a16:creationId xmlns:a16="http://schemas.microsoft.com/office/drawing/2014/main" id="{B38E5508-48BD-4DD1-8A96-46EB357DA6BA}"/>
              </a:ext>
            </a:extLst>
          </p:cNvPr>
          <p:cNvSpPr/>
          <p:nvPr/>
        </p:nvSpPr>
        <p:spPr>
          <a:xfrm>
            <a:off x="7871381" y="5948313"/>
            <a:ext cx="1044019" cy="681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5.</a:t>
            </a:r>
            <a:r>
              <a:rPr lang="en-US" dirty="0"/>
              <a:t>Identité Canadienne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$500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Quel un n’est pas un garantie protégé par la charte canadienne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endParaRPr lang="fr-CA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libertés fondamentales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droits législatif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garanties juridiques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D) droit à l’égalité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457200" y="4999348"/>
            <a:ext cx="7235072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B) droits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législatif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Shape 343">
            <a:hlinkClick r:id="rId3" action="ppaction://hlinksldjump"/>
            <a:extLst>
              <a:ext uri="{FF2B5EF4-FFF2-40B4-BE49-F238E27FC236}">
                <a16:creationId xmlns:a16="http://schemas.microsoft.com/office/drawing/2014/main" id="{80D38C35-663F-4513-AD35-908E05211A54}"/>
              </a:ext>
            </a:extLst>
          </p:cNvPr>
          <p:cNvSpPr/>
          <p:nvPr/>
        </p:nvSpPr>
        <p:spPr>
          <a:xfrm>
            <a:off x="7927942" y="6004874"/>
            <a:ext cx="987458" cy="6245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60C8-578C-43B4-A323-4B808669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Jeopardy Finale!</a:t>
            </a:r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480B0-B8B5-4052-BF06-F9B68A05D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014220"/>
            <a:ext cx="8229600" cy="4495800"/>
          </a:xfrm>
        </p:spPr>
        <p:txBody>
          <a:bodyPr/>
          <a:lstStyle/>
          <a:p>
            <a:pPr marL="162560" indent="0">
              <a:buNone/>
            </a:pPr>
            <a:r>
              <a:rPr lang="fr-CA" dirty="0"/>
              <a:t>La première province où les femmes avaient le droit de voter.</a:t>
            </a:r>
          </a:p>
        </p:txBody>
      </p:sp>
    </p:spTree>
    <p:extLst>
      <p:ext uri="{BB962C8B-B14F-4D97-AF65-F5344CB8AC3E}">
        <p14:creationId xmlns:p14="http://schemas.microsoft.com/office/powerpoint/2010/main" val="144660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41312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lang="en-US" sz="4400" b="0" i="0" u="none" strike="noStrike" cap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Gouvernement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canadien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$100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22098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/>
              <a:t>Quels</a:t>
            </a:r>
            <a:r>
              <a:rPr lang="en-US" sz="2800" dirty="0"/>
              <a:t> </a:t>
            </a:r>
            <a:r>
              <a:rPr lang="en-US" sz="2800" dirty="0" err="1"/>
              <a:t>sont</a:t>
            </a:r>
            <a:r>
              <a:rPr lang="en-US" sz="2800" dirty="0"/>
              <a:t> les </a:t>
            </a:r>
            <a:r>
              <a:rPr lang="en-US" sz="2800" dirty="0" err="1"/>
              <a:t>n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iveaux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</a:t>
            </a:r>
            <a:r>
              <a:rPr lang="en-US" sz="2800" dirty="0"/>
              <a:t>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Gouvernement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78460">
              <a:spcBef>
                <a:spcPts val="0"/>
              </a:spcBef>
              <a:buSzPct val="100000"/>
            </a:pPr>
            <a:r>
              <a:rPr lang="en-US" sz="2800" dirty="0"/>
              <a:t>B) Municipal, Federal et National</a:t>
            </a:r>
          </a:p>
          <a:p>
            <a:pPr indent="-378460">
              <a:spcBef>
                <a:spcPts val="0"/>
              </a:spcBef>
              <a:buSzPct val="100000"/>
            </a:pPr>
            <a:r>
              <a:rPr lang="en-US" sz="2800" dirty="0"/>
              <a:t>A) Municipal, Provincial et Federal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-US" sz="2800" dirty="0"/>
              <a:t>C) </a:t>
            </a:r>
            <a:r>
              <a:rPr lang="en-US" sz="2800" dirty="0" err="1"/>
              <a:t>Provincal</a:t>
            </a:r>
            <a:r>
              <a:rPr lang="en-US" sz="2800" dirty="0"/>
              <a:t>, Federal et </a:t>
            </a:r>
            <a:r>
              <a:rPr lang="en-US" sz="2800" dirty="0" err="1"/>
              <a:t>Mondial</a:t>
            </a:r>
            <a:endParaRPr lang="en-US"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4495801"/>
            <a:ext cx="7404755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Réponse</a:t>
            </a:r>
            <a:r>
              <a:rPr lang="en-US" dirty="0"/>
              <a:t>: B) Municipal, Provincial, et </a:t>
            </a:r>
            <a:r>
              <a:rPr lang="en-US" dirty="0" err="1"/>
              <a:t>Fédéral</a:t>
            </a:r>
            <a:endParaRPr lang="en-US" dirty="0"/>
          </a:p>
        </p:txBody>
      </p:sp>
      <p:sp>
        <p:nvSpPr>
          <p:cNvPr id="201" name="Shape 201">
            <a:hlinkClick r:id="rId3" action="ppaction://hlinksldjump"/>
          </p:cNvPr>
          <p:cNvSpPr/>
          <p:nvPr/>
        </p:nvSpPr>
        <p:spPr>
          <a:xfrm>
            <a:off x="7946796" y="5891753"/>
            <a:ext cx="968604" cy="7376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1.Gouvernement </a:t>
            </a:r>
            <a:br>
              <a:rPr lang="en-US" dirty="0"/>
            </a:br>
            <a:r>
              <a:rPr lang="en-US" dirty="0" err="1"/>
              <a:t>canadien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$200</a:t>
            </a:r>
          </a:p>
        </p:txBody>
      </p:sp>
      <p:sp>
        <p:nvSpPr>
          <p:cNvPr id="207" name="Shape 207">
            <a:hlinkClick r:id="rId3" action="ppaction://hlinksldjump"/>
          </p:cNvPr>
          <p:cNvSpPr/>
          <p:nvPr/>
        </p:nvSpPr>
        <p:spPr>
          <a:xfrm>
            <a:off x="8135332" y="6042581"/>
            <a:ext cx="780068" cy="5962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457200" y="1785271"/>
            <a:ext cx="8229600" cy="243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Quelle </a:t>
            </a:r>
            <a:r>
              <a:rPr lang="en-US" sz="2800" b="0" i="0" u="sng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n’est</a:t>
            </a:r>
            <a:r>
              <a:rPr lang="en-US" sz="2800" b="0" i="0" u="sng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des provinces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originales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 Canada 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N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ouvelle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Écosse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Nouveau Brunswick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Île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-du-Prince-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Édouard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457200" y="4724400"/>
            <a:ext cx="7395328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C) Île-du-Prince-Édouard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lang="en-US" sz="4400" b="0" i="0" u="none" strike="noStrike" cap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Gouvernement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canadien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- $300</a:t>
            </a:r>
          </a:p>
        </p:txBody>
      </p:sp>
      <p:sp>
        <p:nvSpPr>
          <p:cNvPr id="215" name="Shape 215">
            <a:hlinkClick r:id="rId3" action="ppaction://hlinksldjump"/>
          </p:cNvPr>
          <p:cNvSpPr/>
          <p:nvPr/>
        </p:nvSpPr>
        <p:spPr>
          <a:xfrm>
            <a:off x="7937369" y="5943601"/>
            <a:ext cx="978031" cy="685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457200" y="2071540"/>
            <a:ext cx="84582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Quelles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responsabilités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u="sng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 </a:t>
            </a:r>
            <a:r>
              <a:rPr lang="en-US" sz="2800" u="sng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sont</a:t>
            </a:r>
            <a:r>
              <a:rPr lang="en-US" sz="2800" u="sng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partagées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par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tous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niveaux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gouvernement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Immigration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Services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Sociaux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Environment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457200" y="464113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B) Services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Sociaux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1.</a:t>
            </a:r>
            <a:r>
              <a:rPr lang="en-US" dirty="0"/>
              <a:t>Gouvernement </a:t>
            </a:r>
            <a:br>
              <a:rPr lang="en-US" dirty="0"/>
            </a:br>
            <a:r>
              <a:rPr lang="en-US" dirty="0" err="1"/>
              <a:t>canadien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$400</a:t>
            </a:r>
          </a:p>
        </p:txBody>
      </p:sp>
      <p:sp>
        <p:nvSpPr>
          <p:cNvPr id="223" name="Shape 223">
            <a:hlinkClick r:id="rId3" action="ppaction://hlinksldjump"/>
          </p:cNvPr>
          <p:cNvSpPr/>
          <p:nvPr/>
        </p:nvSpPr>
        <p:spPr>
          <a:xfrm>
            <a:off x="7984503" y="5957740"/>
            <a:ext cx="930897" cy="6716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457200" y="1981201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Quand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é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tait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é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é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ration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?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1er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julliet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1847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1er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julliet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1867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1er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julliet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1973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457200" y="4527224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B) 1er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julliet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1867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1.</a:t>
            </a:r>
            <a:r>
              <a:rPr lang="en-US" dirty="0"/>
              <a:t>Gouvernement </a:t>
            </a:r>
            <a:br>
              <a:rPr lang="en-US" dirty="0"/>
            </a:br>
            <a:r>
              <a:rPr lang="en-US" dirty="0" err="1"/>
              <a:t>canadien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 $500</a:t>
            </a:r>
          </a:p>
        </p:txBody>
      </p:sp>
      <p:sp>
        <p:nvSpPr>
          <p:cNvPr id="231" name="Shape 231">
            <a:hlinkClick r:id="rId3" action="ppaction://hlinksldjump"/>
          </p:cNvPr>
          <p:cNvSpPr/>
          <p:nvPr/>
        </p:nvSpPr>
        <p:spPr>
          <a:xfrm>
            <a:off x="7890235" y="5920033"/>
            <a:ext cx="1025165" cy="7093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457200" y="2335491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Quelle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pouvoir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gouvernement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peut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créer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lois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?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Legislative </a:t>
            </a: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Judiciaire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Municipale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457200" y="4978924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Reponse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A) Legislative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30212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2. Les </a:t>
            </a:r>
            <a:r>
              <a:rPr lang="en-US" sz="4400" b="0" i="0" u="none" strike="noStrike" cap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personnes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importantes</a:t>
            </a:r>
            <a:r>
              <a:rPr lang="en-US" dirty="0"/>
              <a:t> 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- $100</a:t>
            </a:r>
          </a:p>
        </p:txBody>
      </p:sp>
      <p:sp>
        <p:nvSpPr>
          <p:cNvPr id="239" name="Shape 239">
            <a:hlinkClick r:id="rId3" action="ppaction://hlinksldjump"/>
          </p:cNvPr>
          <p:cNvSpPr/>
          <p:nvPr/>
        </p:nvSpPr>
        <p:spPr>
          <a:xfrm>
            <a:off x="7965649" y="5844619"/>
            <a:ext cx="949751" cy="7847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430211" y="19431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 suis le dirigent du parti gouvernement qui remporte le plus de sièges à la chambre des communes.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lang="fr-CA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Gouvernement minoritaire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Le premier ministre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Chef de l’opposition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304800" y="5486400"/>
            <a:ext cx="8355011" cy="1111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Réponse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B) Le premier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ministre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dirty="0"/>
              <a:t>.Les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importantes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- $200</a:t>
            </a:r>
          </a:p>
        </p:txBody>
      </p:sp>
      <p:sp>
        <p:nvSpPr>
          <p:cNvPr id="247" name="Shape 247">
            <a:hlinkClick r:id="rId3" action="ppaction://hlinksldjump"/>
          </p:cNvPr>
          <p:cNvSpPr/>
          <p:nvPr/>
        </p:nvSpPr>
        <p:spPr>
          <a:xfrm>
            <a:off x="8059918" y="5967167"/>
            <a:ext cx="855482" cy="6622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 sont des </a:t>
            </a:r>
            <a:r>
              <a:rPr lang="fr-CA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members</a:t>
            </a:r>
            <a:r>
              <a:rPr lang="fr-CA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 Parlement, mais ils ne sont pas élus. </a:t>
            </a:r>
            <a:endParaRPr lang="fr-CA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lang="fr-CA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spcBef>
                <a:spcPts val="56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Le Sénat</a:t>
            </a:r>
            <a:b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La Chambre des communes</a:t>
            </a:r>
            <a:b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fr-CA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C) Le Cabinet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457200" y="53721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Reponse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Sénat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t">
  <a:themeElements>
    <a:clrScheme name="Slit 9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6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E2FF"/>
      </a:accent5>
      <a:accent6>
        <a:srgbClr val="8A8AE7"/>
      </a:accent6>
      <a:hlink>
        <a:srgbClr val="3333CC"/>
      </a:hlink>
      <a:folHlink>
        <a:srgbClr val="0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t">
  <a:themeElements>
    <a:clrScheme name="Slit 5">
      <a:dk1>
        <a:srgbClr val="008885"/>
      </a:dk1>
      <a:lt1>
        <a:srgbClr val="FFFFFF"/>
      </a:lt1>
      <a:dk2>
        <a:srgbClr val="007572"/>
      </a:dk2>
      <a:lt2>
        <a:srgbClr val="FFFF99"/>
      </a:lt2>
      <a:accent1>
        <a:srgbClr val="33CCCC"/>
      </a:accent1>
      <a:accent2>
        <a:srgbClr val="6D6FC7"/>
      </a:accent2>
      <a:accent3>
        <a:srgbClr val="AABDBC"/>
      </a:accent3>
      <a:accent4>
        <a:srgbClr val="DADADA"/>
      </a:accent4>
      <a:accent5>
        <a:srgbClr val="ADE2E2"/>
      </a:accent5>
      <a:accent6>
        <a:srgbClr val="6264B4"/>
      </a:accent6>
      <a:hlink>
        <a:srgbClr val="FFFFCC"/>
      </a:hlink>
      <a:folHlink>
        <a:srgbClr val="00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t">
  <a:themeElements>
    <a:clrScheme name="Slit 2">
      <a:dk1>
        <a:srgbClr val="674E2F"/>
      </a:dk1>
      <a:lt1>
        <a:srgbClr val="FFFFFF"/>
      </a:lt1>
      <a:dk2>
        <a:srgbClr val="533F27"/>
      </a:dk2>
      <a:lt2>
        <a:srgbClr val="D8B274"/>
      </a:lt2>
      <a:accent1>
        <a:srgbClr val="CC9900"/>
      </a:accent1>
      <a:accent2>
        <a:srgbClr val="8F5F2F"/>
      </a:accent2>
      <a:accent3>
        <a:srgbClr val="B3AFAC"/>
      </a:accent3>
      <a:accent4>
        <a:srgbClr val="DADADA"/>
      </a:accent4>
      <a:accent5>
        <a:srgbClr val="E2CAAA"/>
      </a:accent5>
      <a:accent6>
        <a:srgbClr val="81552A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t">
  <a:themeElements>
    <a:clrScheme name="Slit 7">
      <a:dk1>
        <a:srgbClr val="7474A2"/>
      </a:dk1>
      <a:lt1>
        <a:srgbClr val="FFFFFF"/>
      </a:lt1>
      <a:dk2>
        <a:srgbClr val="5E5E8E"/>
      </a:dk2>
      <a:lt2>
        <a:srgbClr val="D1D1DF"/>
      </a:lt2>
      <a:accent1>
        <a:srgbClr val="CC66FF"/>
      </a:accent1>
      <a:accent2>
        <a:srgbClr val="6666FF"/>
      </a:accent2>
      <a:accent3>
        <a:srgbClr val="B6B6C6"/>
      </a:accent3>
      <a:accent4>
        <a:srgbClr val="DADADA"/>
      </a:accent4>
      <a:accent5>
        <a:srgbClr val="E2B8FF"/>
      </a:accent5>
      <a:accent6>
        <a:srgbClr val="5C5CE7"/>
      </a:accent6>
      <a:hlink>
        <a:srgbClr val="FFCC99"/>
      </a:hlink>
      <a:folHlink>
        <a:srgbClr val="CCC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udio" ma:contentTypeID="0x0101009148F5A04DDD49CBA7127AADA5FB792B006973ACD696DC4858A76371B2FB2F439A0037C6C8A66E2D8B4BAE3DAA9A0D0071DF" ma:contentTypeVersion="9" ma:contentTypeDescription="Upload an audio file." ma:contentTypeScope="" ma:versionID="d113941c479f4c5068461fd18b07f0e1">
  <xsd:schema xmlns:xsd="http://www.w3.org/2001/XMLSchema" xmlns:xs="http://www.w3.org/2001/XMLSchema" xmlns:p="http://schemas.microsoft.com/office/2006/metadata/properties" xmlns:ns1="http://schemas.microsoft.com/sharepoint/v3" xmlns:ns2="8767659D-B503-4FBF-9510-A868ACDCA6B0" xmlns:ns3="http://schemas.microsoft.com/sharepoint/v3/fields" xmlns:ns4="fe44366e-3bfb-4c43-8e52-3cbc41b0f4cf" targetNamespace="http://schemas.microsoft.com/office/2006/metadata/properties" ma:root="true" ma:fieldsID="ee5f2884dbdcc593e49d120cc61fe958" ns1:_="" ns2:_="" ns3:_="" ns4:_="">
    <xsd:import namespace="http://schemas.microsoft.com/sharepoint/v3"/>
    <xsd:import namespace="8767659D-B503-4FBF-9510-A868ACDCA6B0"/>
    <xsd:import namespace="http://schemas.microsoft.com/sharepoint/v3/fields"/>
    <xsd:import namespace="fe44366e-3bfb-4c43-8e52-3cbc41b0f4cf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AlternateThumbnailUrl" minOccurs="0"/>
                <xsd:element ref="ns3:wic_System_Copyright" minOccurs="0"/>
                <xsd:element ref="ns1:MediaLengthInSeconds" minOccurs="0"/>
                <xsd:element ref="ns4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MediaLengthInSeconds" ma:index="25" nillable="true" ma:displayName="Length (seconds)" ma:internalName="MediaLengthInSecond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7659D-B503-4FBF-9510-A868ACDCA6B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AlternateThumbnailUrl" ma:index="23" nillable="true" ma:displayName="Preview Image URL" ma:description="You should place a thumbnail such as this:&#10;/sites/ASD-W/ssimages/Video-Icon-Black.png &#10;(you can change the color black to red or green, etc.)" ma:format="Image" ma:hidden="true" ma:internalName="AlternateThumbnail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4" nillable="true" ma:displayName="Copyright" ma:hidden="true" ma:internalName="wic_System_Copyrigh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4366e-3bfb-4c43-8e52-3cbc41b0f4c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26" ma:displayName="Blog Category" ma:list="{d9857885-d6b2-4072-92e8-3f28c3dee793}" ma:internalName="Blog_x0020_Category" ma:readOnly="false" ma:showField="Title" ma:web="fe44366e-3bfb-4c43-8e52-3cbc41b0f4c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displayName="Comments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fe44366e-3bfb-4c43-8e52-3cbc41b0f4cf">18</Blog_x0020_Category>
    <MediaLengthInSeconds xmlns="http://schemas.microsoft.com/sharepoint/v3" xsi:nil="true"/>
    <AlternateThumbnailUrl xmlns="8767659D-B503-4FBF-9510-A868ACDCA6B0">
      <Url xsi:nil="true"/>
      <Description xsi:nil="true"/>
    </AlternateThumbnailUrl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50BF8D0-CB9D-4086-BDD6-87AA4E9F21E0}"/>
</file>

<file path=customXml/itemProps2.xml><?xml version="1.0" encoding="utf-8"?>
<ds:datastoreItem xmlns:ds="http://schemas.openxmlformats.org/officeDocument/2006/customXml" ds:itemID="{DFFD1AEE-CFE3-44D4-BFBF-90DE41FAC9F8}"/>
</file>

<file path=customXml/itemProps3.xml><?xml version="1.0" encoding="utf-8"?>
<ds:datastoreItem xmlns:ds="http://schemas.openxmlformats.org/officeDocument/2006/customXml" ds:itemID="{98DD047D-C24E-40D0-A539-169AC43FD6A1}"/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1198</Words>
  <Application>Microsoft Office PowerPoint</Application>
  <PresentationFormat>On-screen Show (4:3)</PresentationFormat>
  <Paragraphs>210</Paragraphs>
  <Slides>28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Noto Sans Symbols</vt:lpstr>
      <vt:lpstr>Times</vt:lpstr>
      <vt:lpstr>Arial</vt:lpstr>
      <vt:lpstr>Berlin Sans FB Demi</vt:lpstr>
      <vt:lpstr>Tahoma</vt:lpstr>
      <vt:lpstr>Slit</vt:lpstr>
      <vt:lpstr>Slit</vt:lpstr>
      <vt:lpstr>Slit</vt:lpstr>
      <vt:lpstr>Slit</vt:lpstr>
      <vt:lpstr>Slit</vt:lpstr>
      <vt:lpstr>Slit</vt:lpstr>
      <vt:lpstr>JEOPARDY </vt:lpstr>
      <vt:lpstr>Jeopardy</vt:lpstr>
      <vt:lpstr>1. Gouvernement  canadien - $100</vt:lpstr>
      <vt:lpstr>1.Gouvernement  canadien - $200</vt:lpstr>
      <vt:lpstr>1. Gouvernement  canadien- $300</vt:lpstr>
      <vt:lpstr>1.Gouvernement  canadien - $400</vt:lpstr>
      <vt:lpstr>1.Gouvernement  canadien - $500</vt:lpstr>
      <vt:lpstr>2. Les personnes  importantes - $100</vt:lpstr>
      <vt:lpstr>2.Les personnes  importantes- $200</vt:lpstr>
      <vt:lpstr>2.Les personnes  importantes - $300</vt:lpstr>
      <vt:lpstr>2.Les personnes  importantes - $400</vt:lpstr>
      <vt:lpstr>2.Les personnes  importantes - $500</vt:lpstr>
      <vt:lpstr>3.Les Droits et  Responsabilités  - $100</vt:lpstr>
      <vt:lpstr>3.Les Droits et  Responsabilités - $200</vt:lpstr>
      <vt:lpstr>3.Les Droits et  Responsabilités - $300</vt:lpstr>
      <vt:lpstr>3.Les Droits et  Responsabilités - $400</vt:lpstr>
      <vt:lpstr>3.Les Droits et  Responsabilités - $500</vt:lpstr>
      <vt:lpstr>4.Citoyenneté - $100</vt:lpstr>
      <vt:lpstr>4.Citoyenneté - $200</vt:lpstr>
      <vt:lpstr>4.Citoyenneté - $300</vt:lpstr>
      <vt:lpstr>4.Citoyenneté - $400</vt:lpstr>
      <vt:lpstr>4.Citoyenneté - $500</vt:lpstr>
      <vt:lpstr>5.Identité Canadienne - $100</vt:lpstr>
      <vt:lpstr>5.Identité Canadienne - $200</vt:lpstr>
      <vt:lpstr>5.Identité Canadienne - $300</vt:lpstr>
      <vt:lpstr>5.Identité Canadienne - $400</vt:lpstr>
      <vt:lpstr>5.Identité Canadienne - $500</vt:lpstr>
      <vt:lpstr>Jeopardy Finale!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Leroux, Diane (ASD-W)</dc:creator>
  <cp:lastModifiedBy>Lisa Cowie</cp:lastModifiedBy>
  <cp:revision>19</cp:revision>
  <dcterms:modified xsi:type="dcterms:W3CDTF">2019-04-26T01:14:21Z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0x0101009148F5A04DDD49CBA7127AADA5FB792B006973ACD696DC4858A76371B2FB2F439A0037C6C8A66E2D8B4BAE3DAA9A0D0071DF</vt:lpwstr>
  </property>
</Properties>
</file>